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4" r:id="rId12"/>
    <p:sldId id="269" r:id="rId13"/>
    <p:sldId id="265" r:id="rId14"/>
    <p:sldId id="266" r:id="rId15"/>
    <p:sldId id="267" r:id="rId16"/>
    <p:sldId id="268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1A7C7-4B2F-4B1B-A38C-0465BC42489B}" type="datetimeFigureOut">
              <a:rPr lang="en-US" smtClean="0"/>
              <a:pPr/>
              <a:t>2013/03/08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6811-EEFC-443D-9C7A-2103FC36E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066800"/>
            <a:ext cx="7620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SPECIALIZED SCHOOL TO WORK PROGRAM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4419600"/>
            <a:ext cx="5720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SSTW @ EASTDALE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OYAP enables students to gain valuable work experience and skills, giving them a head start on becoming qualified through Apprenticeship in over 140 different skilled trades in the Construction, Service, Motive Power and Industrial sectors. </a:t>
            </a:r>
          </a:p>
          <a:p>
            <a:r>
              <a:rPr lang="en-US" dirty="0" smtClean="0"/>
              <a:t>Students may also be eligible to be formally signed to their Apprenticeship while still in high school through the Ministry of Training, Colleges and Universities (MTCU).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72733" y="228600"/>
            <a:ext cx="2321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O.Y.A.P.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To support all students in their pursuit of an Ontario Secondary School Diploma</a:t>
            </a:r>
          </a:p>
          <a:p>
            <a:endParaRPr lang="en-US" sz="4000" dirty="0" smtClean="0"/>
          </a:p>
          <a:p>
            <a:r>
              <a:rPr lang="en-US" sz="4000" dirty="0" smtClean="0"/>
              <a:t>An appropriate transition plan to employment or training beyond secondary school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124200" y="304800"/>
            <a:ext cx="3073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GOAL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/>
          </a:bodyPr>
          <a:lstStyle/>
          <a:p>
            <a:r>
              <a:rPr lang="en-US" sz="4300" dirty="0" smtClean="0"/>
              <a:t>Students will receive a regular diploma</a:t>
            </a:r>
          </a:p>
          <a:p>
            <a:r>
              <a:rPr lang="en-US" sz="4300" dirty="0" smtClean="0"/>
              <a:t>After graduating they may:</a:t>
            </a:r>
          </a:p>
          <a:p>
            <a:pPr lvl="1"/>
            <a:r>
              <a:rPr lang="en-US" sz="4300" dirty="0" smtClean="0"/>
              <a:t>Enter the workforce</a:t>
            </a:r>
          </a:p>
          <a:p>
            <a:pPr lvl="1"/>
            <a:r>
              <a:rPr lang="en-US" sz="4300" dirty="0" smtClean="0"/>
              <a:t>Enroll in an apprenticeship program</a:t>
            </a:r>
          </a:p>
          <a:p>
            <a:pPr lvl="1"/>
            <a:r>
              <a:rPr lang="en-US" sz="4300" dirty="0" smtClean="0"/>
              <a:t>Enroll in a college certificate program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04800"/>
            <a:ext cx="6538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INFORMATION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English (ENG 1LK)</a:t>
            </a:r>
          </a:p>
          <a:p>
            <a:r>
              <a:rPr lang="en-US" dirty="0" smtClean="0"/>
              <a:t>Math (MAT 1LK)</a:t>
            </a:r>
          </a:p>
          <a:p>
            <a:r>
              <a:rPr lang="en-US" dirty="0" smtClean="0"/>
              <a:t>Science (SNC 1LK)</a:t>
            </a:r>
          </a:p>
          <a:p>
            <a:r>
              <a:rPr lang="en-US" dirty="0" smtClean="0"/>
              <a:t>Learning Strategies (GLE 1OK)</a:t>
            </a:r>
          </a:p>
          <a:p>
            <a:r>
              <a:rPr lang="en-US" dirty="0" smtClean="0"/>
              <a:t>Physical Education (PPL 1OB/G)</a:t>
            </a:r>
          </a:p>
          <a:p>
            <a:r>
              <a:rPr lang="en-US" dirty="0" smtClean="0"/>
              <a:t>Integrated Technology </a:t>
            </a:r>
            <a:r>
              <a:rPr lang="en-US" smtClean="0"/>
              <a:t>(TIJ </a:t>
            </a:r>
            <a:r>
              <a:rPr lang="en-US" dirty="0" smtClean="0"/>
              <a:t>1OK)</a:t>
            </a:r>
          </a:p>
          <a:p>
            <a:r>
              <a:rPr lang="en-US" dirty="0" smtClean="0"/>
              <a:t>Drama (ADA 1OK) or Visual Arts (AVI 1OK)</a:t>
            </a:r>
          </a:p>
          <a:p>
            <a:r>
              <a:rPr lang="en-US" dirty="0" smtClean="0"/>
              <a:t>Business (BTT 1OK)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304800"/>
            <a:ext cx="5524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GRADE 9 COURSES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(ENG 2LK)</a:t>
            </a:r>
          </a:p>
          <a:p>
            <a:r>
              <a:rPr lang="en-US" dirty="0" smtClean="0"/>
              <a:t>Math (MAT 2LK)</a:t>
            </a:r>
          </a:p>
          <a:p>
            <a:r>
              <a:rPr lang="en-US" dirty="0" smtClean="0"/>
              <a:t>Science (SNC 2LK)</a:t>
            </a:r>
          </a:p>
          <a:p>
            <a:r>
              <a:rPr lang="en-US" dirty="0" smtClean="0"/>
              <a:t>Geography (CGC 1PK)</a:t>
            </a:r>
          </a:p>
          <a:p>
            <a:r>
              <a:rPr lang="en-US" b="1" dirty="0" smtClean="0"/>
              <a:t>Plus four electives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676400" y="228600"/>
            <a:ext cx="5876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GRADE 10 COURSES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(ENG 3EK)</a:t>
            </a:r>
          </a:p>
          <a:p>
            <a:r>
              <a:rPr lang="en-US" dirty="0" smtClean="0"/>
              <a:t>Math (MAT 3EK)</a:t>
            </a:r>
          </a:p>
          <a:p>
            <a:r>
              <a:rPr lang="en-US" dirty="0" smtClean="0"/>
              <a:t>History (CHC 2PK)</a:t>
            </a:r>
          </a:p>
          <a:p>
            <a:r>
              <a:rPr lang="en-US" dirty="0" smtClean="0"/>
              <a:t>Careers and Civics (GLC 2OK, CHV 2OK)</a:t>
            </a:r>
          </a:p>
          <a:p>
            <a:r>
              <a:rPr lang="en-US" dirty="0" smtClean="0"/>
              <a:t>Cooperative Education (COO 3OK)</a:t>
            </a:r>
          </a:p>
          <a:p>
            <a:r>
              <a:rPr lang="en-US" b="1" dirty="0" smtClean="0"/>
              <a:t>Plus two electives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5876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GRADE 11 COURSES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(ENG 4EK) and or</a:t>
            </a:r>
          </a:p>
          <a:p>
            <a:r>
              <a:rPr lang="en-US" dirty="0" smtClean="0"/>
              <a:t>The Ontario Literacy Course (OLC 4OK)</a:t>
            </a:r>
          </a:p>
          <a:p>
            <a:pPr lvl="1"/>
            <a:r>
              <a:rPr lang="en-US" dirty="0" smtClean="0"/>
              <a:t>Students must complete this course if they are unsuccessful on the Ontario Literacy Test</a:t>
            </a:r>
          </a:p>
          <a:p>
            <a:r>
              <a:rPr lang="en-US" dirty="0" smtClean="0"/>
              <a:t>Cooperative Education (COO 4OK)</a:t>
            </a:r>
          </a:p>
          <a:p>
            <a:r>
              <a:rPr lang="en-US" b="1" dirty="0" smtClean="0"/>
              <a:t>Plus 5 electives</a:t>
            </a:r>
          </a:p>
          <a:p>
            <a:r>
              <a:rPr lang="en-US" dirty="0" smtClean="0"/>
              <a:t>Note: Students may have to take certain courses to fulfill SHSM program requirements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676400" y="228600"/>
            <a:ext cx="5876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GRADE 12 COURSES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304800"/>
            <a:ext cx="5255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ANY QUESTIONS?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style of learner benefits from it?</a:t>
            </a:r>
          </a:p>
          <a:p>
            <a:r>
              <a:rPr lang="en-US" sz="3600" dirty="0" smtClean="0"/>
              <a:t>Teacher strategies for program delivery</a:t>
            </a:r>
          </a:p>
          <a:p>
            <a:r>
              <a:rPr lang="en-US" sz="3600" dirty="0" smtClean="0"/>
              <a:t>Strategies for the “At-Risk” student</a:t>
            </a:r>
          </a:p>
          <a:p>
            <a:r>
              <a:rPr lang="en-US" sz="3600" dirty="0" smtClean="0"/>
              <a:t>Resources  support the student</a:t>
            </a:r>
          </a:p>
          <a:p>
            <a:r>
              <a:rPr lang="en-US" sz="3600" dirty="0" smtClean="0"/>
              <a:t>Specialized programs at Eastdale</a:t>
            </a:r>
          </a:p>
          <a:p>
            <a:r>
              <a:rPr lang="en-US" sz="3600" dirty="0" smtClean="0"/>
              <a:t>Access to the Resource Room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57200" y="381000"/>
            <a:ext cx="807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IT WORKS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Students have experienced very limited success at grade level in Math and English</a:t>
            </a:r>
          </a:p>
          <a:p>
            <a:r>
              <a:rPr lang="en-US" dirty="0" smtClean="0"/>
              <a:t>The Learning Resource Teacher has a good knowledge of students strengths and weaknesses </a:t>
            </a:r>
          </a:p>
          <a:p>
            <a:r>
              <a:rPr lang="en-US" dirty="0" smtClean="0"/>
              <a:t>Students may have difficulty making connections and focusing</a:t>
            </a:r>
          </a:p>
          <a:p>
            <a:r>
              <a:rPr lang="en-US" dirty="0" smtClean="0"/>
              <a:t>Students benefit socially from smaller class sizes</a:t>
            </a:r>
          </a:p>
          <a:p>
            <a:r>
              <a:rPr lang="en-US" dirty="0" smtClean="0"/>
              <a:t>Students may have a lack of confidence and self initiative.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0480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TYPE OF STUDENT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Making the student comfortable</a:t>
            </a:r>
          </a:p>
          <a:p>
            <a:r>
              <a:rPr lang="en-US" sz="3600" dirty="0" smtClean="0"/>
              <a:t>Calm environment</a:t>
            </a:r>
          </a:p>
          <a:p>
            <a:r>
              <a:rPr lang="en-US" sz="3600" dirty="0" smtClean="0"/>
              <a:t>Consistent and flexible</a:t>
            </a:r>
          </a:p>
          <a:p>
            <a:r>
              <a:rPr lang="en-US" sz="3600" dirty="0" smtClean="0"/>
              <a:t>Meet the needs of the student, not the class</a:t>
            </a:r>
          </a:p>
          <a:p>
            <a:r>
              <a:rPr lang="en-US" sz="3600" dirty="0" smtClean="0"/>
              <a:t>Enthusiastic</a:t>
            </a:r>
          </a:p>
          <a:p>
            <a:r>
              <a:rPr lang="en-US" sz="3600" dirty="0" smtClean="0"/>
              <a:t>75 minute periods include many activities and teaching techniques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0"/>
            <a:ext cx="8077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TEACHER STRATEGIES FOR PROGRAM DELIVERY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4000" dirty="0" smtClean="0"/>
              <a:t>Smaller class sizes</a:t>
            </a:r>
          </a:p>
          <a:p>
            <a:r>
              <a:rPr lang="en-US" sz="4000" dirty="0" smtClean="0"/>
              <a:t>Continuous IEP support</a:t>
            </a:r>
          </a:p>
          <a:p>
            <a:r>
              <a:rPr lang="en-US" sz="4000" dirty="0" smtClean="0"/>
              <a:t>Recognize good </a:t>
            </a:r>
            <a:r>
              <a:rPr lang="en-US" sz="4000" dirty="0" err="1" smtClean="0"/>
              <a:t>behaviour</a:t>
            </a:r>
            <a:endParaRPr lang="en-US" sz="4000" dirty="0" smtClean="0"/>
          </a:p>
          <a:p>
            <a:r>
              <a:rPr lang="en-US" sz="4000" dirty="0" smtClean="0"/>
              <a:t>Positive incentives and motivation</a:t>
            </a:r>
          </a:p>
          <a:p>
            <a:r>
              <a:rPr lang="en-US" sz="4000" dirty="0" smtClean="0"/>
              <a:t>Hands on activities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8305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STRATEGIES FOR THE   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“AT-RISK” STUDENT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10000"/>
          </a:xfrm>
        </p:spPr>
        <p:txBody>
          <a:bodyPr/>
          <a:lstStyle/>
          <a:p>
            <a:r>
              <a:rPr lang="en-US" sz="4000" dirty="0" smtClean="0"/>
              <a:t>SSTW program coordinator</a:t>
            </a:r>
          </a:p>
          <a:p>
            <a:r>
              <a:rPr lang="en-US" sz="4000" dirty="0" smtClean="0"/>
              <a:t>Special Education department</a:t>
            </a:r>
          </a:p>
          <a:p>
            <a:r>
              <a:rPr lang="en-US" sz="4000" dirty="0" smtClean="0"/>
              <a:t>Guidance </a:t>
            </a:r>
            <a:r>
              <a:rPr lang="en-US" sz="4000" dirty="0" err="1" smtClean="0"/>
              <a:t>Counsellors</a:t>
            </a:r>
            <a:endParaRPr lang="en-US" sz="4000" dirty="0" smtClean="0"/>
          </a:p>
          <a:p>
            <a:r>
              <a:rPr lang="en-US" sz="4000" dirty="0" smtClean="0"/>
              <a:t>Full time Youth </a:t>
            </a:r>
            <a:r>
              <a:rPr lang="en-US" sz="4000" dirty="0" err="1" smtClean="0"/>
              <a:t>Counsellor</a:t>
            </a:r>
            <a:endParaRPr lang="en-US" sz="4000" dirty="0" smtClean="0"/>
          </a:p>
          <a:p>
            <a:r>
              <a:rPr lang="en-US" sz="4000" dirty="0" smtClean="0"/>
              <a:t>School Nurse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305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RESOURCES TO SUPPORT THE STUDENT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Foods program</a:t>
            </a:r>
          </a:p>
          <a:p>
            <a:r>
              <a:rPr lang="en-US" sz="3600" dirty="0" smtClean="0"/>
              <a:t>Welding</a:t>
            </a:r>
          </a:p>
          <a:p>
            <a:r>
              <a:rPr lang="en-US" sz="3600" dirty="0" smtClean="0"/>
              <a:t>Machining metal working</a:t>
            </a:r>
          </a:p>
          <a:p>
            <a:r>
              <a:rPr lang="en-US" sz="3600" dirty="0" smtClean="0"/>
              <a:t>Small engines</a:t>
            </a:r>
          </a:p>
          <a:p>
            <a:r>
              <a:rPr lang="en-US" sz="3600" dirty="0" smtClean="0"/>
              <a:t>Auto body repair</a:t>
            </a:r>
          </a:p>
          <a:p>
            <a:r>
              <a:rPr lang="en-US" sz="3600" dirty="0" smtClean="0"/>
              <a:t>Grade 9 Integrated Technology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0"/>
            <a:ext cx="8305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SPECIALIZED PROGRAMS AT EASTDALE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Hospitality and Tourism</a:t>
            </a:r>
          </a:p>
          <a:p>
            <a:r>
              <a:rPr lang="en-US" sz="4000" dirty="0" smtClean="0"/>
              <a:t>Transportation</a:t>
            </a:r>
          </a:p>
          <a:p>
            <a:r>
              <a:rPr lang="en-US" sz="4000" dirty="0" smtClean="0"/>
              <a:t>Manufacturing</a:t>
            </a:r>
          </a:p>
          <a:p>
            <a:r>
              <a:rPr lang="en-US" sz="4000" dirty="0" smtClean="0"/>
              <a:t>Construction – Habitat for Humanity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04800" y="0"/>
            <a:ext cx="861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SPECIALIST HIGH SKILLS MAJOR PROGRAMS (SHSM)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Ontario Youth Apprenticeship Program</a:t>
            </a:r>
          </a:p>
          <a:p>
            <a:r>
              <a:rPr lang="en-US" dirty="0" smtClean="0"/>
              <a:t>Is a component of the secondary school Co-op program that allows students to earn credits toward their Ontario Secondary School Diploma (OSSD) while completing a work placement in an apprenticeship skilled trade area.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304800"/>
            <a:ext cx="2321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O.Y.A.P.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551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SPECIALIZED SCHOOL TO WORK PROGRAM</dc:title>
  <dc:creator>Mr. Smith</dc:creator>
  <cp:lastModifiedBy>mcguchg</cp:lastModifiedBy>
  <cp:revision>167</cp:revision>
  <dcterms:created xsi:type="dcterms:W3CDTF">2012-10-04T13:43:09Z</dcterms:created>
  <dcterms:modified xsi:type="dcterms:W3CDTF">2013-03-08T14:53:50Z</dcterms:modified>
</cp:coreProperties>
</file>